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758" r:id="rId2"/>
    <p:sldId id="829" r:id="rId3"/>
    <p:sldId id="830" r:id="rId4"/>
    <p:sldId id="824" r:id="rId5"/>
    <p:sldId id="842" r:id="rId6"/>
    <p:sldId id="843"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41" autoAdjust="0"/>
    <p:restoredTop sz="82063" autoAdjust="0"/>
  </p:normalViewPr>
  <p:slideViewPr>
    <p:cSldViewPr>
      <p:cViewPr varScale="1">
        <p:scale>
          <a:sx n="148" d="100"/>
          <a:sy n="148" d="100"/>
        </p:scale>
        <p:origin x="1064" y="184"/>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8/31/19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966226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2758323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6225234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962065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433653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114702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a:solidFill>
                  <a:srgbClr val="FFFF00"/>
                </a:solidFill>
                <a:latin typeface="+mn-lt"/>
                <a:ea typeface="+mn-ea"/>
                <a:cs typeface="+mn-cs"/>
              </a:rPr>
              <a:t>Mark </a:t>
            </a:r>
            <a:r>
              <a:rPr lang="en-US" sz="4400" kern="0" dirty="0">
                <a:solidFill>
                  <a:srgbClr val="FFFF00"/>
                </a:solidFill>
                <a:latin typeface="+mn-lt"/>
                <a:ea typeface="+mn-ea"/>
                <a:cs typeface="+mn-cs"/>
              </a:rPr>
              <a:t>14:1-11</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1058274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78707"/>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720" b="1"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14 </a:t>
            </a:r>
            <a:r>
              <a:rPr lang="en-AU" sz="272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It was now two days before the Passover and the Feast of Unleavened Bread.  And the chief priests and the scribes were seeking how to arrest him by stealth and kill him, </a:t>
            </a:r>
            <a:r>
              <a:rPr lang="en-AU" sz="272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2 </a:t>
            </a:r>
            <a:r>
              <a:rPr lang="en-AU" sz="272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for they said, “Not during the feast, lest there be an uproar from the people.”</a:t>
            </a:r>
            <a:br>
              <a:rPr lang="en-AU" sz="12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br>
            <a:r>
              <a:rPr lang="en-AU" sz="12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endParaRPr lang="en-AU" sz="12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r>
              <a:rPr lang="en-AU" sz="2720" b="1" baseline="30000" dirty="0">
                <a:solidFill>
                  <a:schemeClr val="bg1"/>
                </a:solidFill>
                <a:latin typeface="Times New Roman" panose="02020603050405020304" pitchFamily="18" charset="0"/>
                <a:ea typeface="Arial" panose="020B0604020202020204" pitchFamily="34" charset="0"/>
              </a:rPr>
              <a:t>3 </a:t>
            </a:r>
            <a:r>
              <a:rPr lang="en-AU" sz="2720" dirty="0">
                <a:solidFill>
                  <a:schemeClr val="bg1"/>
                </a:solidFill>
                <a:latin typeface="Times New Roman" panose="02020603050405020304" pitchFamily="18" charset="0"/>
                <a:ea typeface="Arial" panose="020B0604020202020204" pitchFamily="34" charset="0"/>
              </a:rPr>
              <a:t>And while he was at Bethany in the house of Simon the leper, as he was reclining at table, a woman came with an alabaster flask of ointment of pure nard, very costly, and she broke the flask and poured it over his head.  </a:t>
            </a:r>
            <a:r>
              <a:rPr lang="en-AU" sz="2720" b="1" baseline="30000" dirty="0">
                <a:solidFill>
                  <a:schemeClr val="bg1"/>
                </a:solidFill>
                <a:latin typeface="Times New Roman" panose="02020603050405020304" pitchFamily="18" charset="0"/>
                <a:ea typeface="Arial" panose="020B0604020202020204" pitchFamily="34" charset="0"/>
              </a:rPr>
              <a:t>4 </a:t>
            </a:r>
            <a:r>
              <a:rPr lang="en-AU" sz="2720" dirty="0">
                <a:solidFill>
                  <a:schemeClr val="bg1"/>
                </a:solidFill>
                <a:latin typeface="Times New Roman" panose="02020603050405020304" pitchFamily="18" charset="0"/>
                <a:ea typeface="Arial" panose="020B0604020202020204" pitchFamily="34" charset="0"/>
              </a:rPr>
              <a:t>There were some who said to themselves indignantly, “Why was the ointment wasted like that?  </a:t>
            </a:r>
            <a:r>
              <a:rPr lang="en-AU" sz="2720" b="1" baseline="30000" dirty="0">
                <a:solidFill>
                  <a:schemeClr val="bg1"/>
                </a:solidFill>
                <a:latin typeface="Times New Roman" panose="02020603050405020304" pitchFamily="18" charset="0"/>
                <a:ea typeface="Arial" panose="020B0604020202020204" pitchFamily="34" charset="0"/>
              </a:rPr>
              <a:t>5 </a:t>
            </a:r>
            <a:r>
              <a:rPr lang="en-AU" sz="2720" dirty="0">
                <a:solidFill>
                  <a:schemeClr val="bg1"/>
                </a:solidFill>
                <a:latin typeface="Times New Roman" panose="02020603050405020304" pitchFamily="18" charset="0"/>
                <a:ea typeface="Arial" panose="020B0604020202020204" pitchFamily="34" charset="0"/>
              </a:rPr>
              <a:t>For this ointment could have been sold for more than three hundred denarii and given to the poor.”  And they scolded her.</a:t>
            </a:r>
            <a:r>
              <a:rPr lang="en-AU" sz="2720" dirty="0">
                <a:solidFill>
                  <a:schemeClr val="bg1"/>
                </a:solidFill>
              </a:rPr>
              <a:t> </a:t>
            </a:r>
            <a:endParaRPr lang="en-GB" sz="272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4028118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7691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7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6 </a:t>
            </a:r>
            <a:r>
              <a:rPr lang="en-AU" sz="27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But Jesus said, “Leave her alone.  Why do you trouble her?  She has done a beautiful thing to me.  </a:t>
            </a:r>
            <a:r>
              <a:rPr lang="en-AU" sz="27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7 </a:t>
            </a:r>
            <a:r>
              <a:rPr lang="en-AU" sz="27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For you always have the poor with you, and whenever you want, you can do good for them.  But you will not always have me.  </a:t>
            </a:r>
            <a:r>
              <a:rPr lang="en-AU" sz="27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8 </a:t>
            </a:r>
            <a:r>
              <a:rPr lang="en-AU" sz="27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She has done what she could;  she has anointed my body beforehand for burial.  </a:t>
            </a:r>
            <a:r>
              <a:rPr lang="en-AU" sz="27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9 </a:t>
            </a:r>
            <a:r>
              <a:rPr lang="en-AU" sz="27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truly, I say to you, wherever the gospel is proclaimed in the whole world, what she has done will be told in memory of her.” </a:t>
            </a:r>
            <a:endParaRPr lang="en-AU" sz="27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r>
              <a:rPr lang="en-AU" sz="2700" b="1" baseline="30000" dirty="0">
                <a:solidFill>
                  <a:schemeClr val="bg1"/>
                </a:solidFill>
                <a:latin typeface="Times New Roman" panose="02020603050405020304" pitchFamily="18" charset="0"/>
                <a:ea typeface="Arial" panose="020B0604020202020204" pitchFamily="34" charset="0"/>
              </a:rPr>
              <a:t>10 </a:t>
            </a:r>
            <a:r>
              <a:rPr lang="en-AU" sz="2700" dirty="0">
                <a:solidFill>
                  <a:schemeClr val="bg1"/>
                </a:solidFill>
                <a:latin typeface="Times New Roman" panose="02020603050405020304" pitchFamily="18" charset="0"/>
                <a:ea typeface="Arial" panose="020B0604020202020204" pitchFamily="34" charset="0"/>
              </a:rPr>
              <a:t>Then Judas Iscariot, who was one of the twelve, went to the chief priests in order to betray him to them.  </a:t>
            </a:r>
            <a:r>
              <a:rPr lang="en-AU" sz="2700" b="1" baseline="30000" dirty="0">
                <a:solidFill>
                  <a:schemeClr val="bg1"/>
                </a:solidFill>
                <a:latin typeface="Times New Roman" panose="02020603050405020304" pitchFamily="18" charset="0"/>
                <a:ea typeface="Arial" panose="020B0604020202020204" pitchFamily="34" charset="0"/>
              </a:rPr>
              <a:t>11 </a:t>
            </a:r>
            <a:r>
              <a:rPr lang="en-AU" sz="2700" dirty="0">
                <a:solidFill>
                  <a:schemeClr val="bg1"/>
                </a:solidFill>
                <a:latin typeface="Times New Roman" panose="02020603050405020304" pitchFamily="18" charset="0"/>
                <a:ea typeface="Arial" panose="020B0604020202020204" pitchFamily="34" charset="0"/>
              </a:rPr>
              <a:t>And when they heard it, they were glad and promised to give him money.  And he sought an opportunity to betray him.</a:t>
            </a:r>
            <a:r>
              <a:rPr lang="en-AU" sz="2700" dirty="0">
                <a:solidFill>
                  <a:schemeClr val="bg1"/>
                </a:solidFill>
              </a:rPr>
              <a:t> </a:t>
            </a:r>
            <a:endParaRPr lang="en-GB" sz="27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724667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C9C45385-1CF8-EE42-82F9-F2A3A601B9A5}"/>
              </a:ext>
            </a:extLst>
          </p:cNvPr>
          <p:cNvSpPr txBox="1"/>
          <p:nvPr/>
        </p:nvSpPr>
        <p:spPr>
          <a:xfrm>
            <a:off x="106240" y="0"/>
            <a:ext cx="8983843" cy="1200329"/>
          </a:xfrm>
          <a:prstGeom prst="rect">
            <a:avLst/>
          </a:prstGeom>
          <a:noFill/>
          <a:ln w="15875">
            <a:solidFill>
              <a:schemeClr val="bg1"/>
            </a:solidFill>
          </a:ln>
        </p:spPr>
        <p:txBody>
          <a:bodyPr wrap="square" rtlCol="0">
            <a:spAutoFit/>
          </a:bodyPr>
          <a:lstStyle/>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The Passover (and crucifixion) is getting close</a:t>
            </a:r>
          </a:p>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The Religious leaders have judged Jesus and decided to kill Him</a:t>
            </a:r>
          </a:p>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Jesus has judged the Temple.  It will be destroyed</a:t>
            </a:r>
          </a:p>
        </p:txBody>
      </p:sp>
      <p:sp>
        <p:nvSpPr>
          <p:cNvPr id="5" name="TextBox 4">
            <a:extLst>
              <a:ext uri="{FF2B5EF4-FFF2-40B4-BE49-F238E27FC236}">
                <a16:creationId xmlns:a16="http://schemas.microsoft.com/office/drawing/2014/main" id="{AD0AE908-76AE-964A-867A-3839110779E5}"/>
              </a:ext>
            </a:extLst>
          </p:cNvPr>
          <p:cNvSpPr txBox="1"/>
          <p:nvPr/>
        </p:nvSpPr>
        <p:spPr>
          <a:xfrm>
            <a:off x="0" y="1235114"/>
            <a:ext cx="9144000" cy="830997"/>
          </a:xfrm>
          <a:prstGeom prst="rect">
            <a:avLst/>
          </a:prstGeom>
          <a:noFill/>
          <a:ln>
            <a:noFill/>
          </a:ln>
        </p:spPr>
        <p:txBody>
          <a:bodyPr wrap="square" rtlCol="0">
            <a:spAutoFit/>
          </a:bodyPr>
          <a:lstStyle/>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The Kingdom of God is not bound to a building</a:t>
            </a:r>
          </a:p>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Jesus goes to those who weren’t allowed to enter the Temple (a Leper)</a:t>
            </a:r>
          </a:p>
        </p:txBody>
      </p:sp>
      <p:sp>
        <p:nvSpPr>
          <p:cNvPr id="6" name="TextBox 5">
            <a:extLst>
              <a:ext uri="{FF2B5EF4-FFF2-40B4-BE49-F238E27FC236}">
                <a16:creationId xmlns:a16="http://schemas.microsoft.com/office/drawing/2014/main" id="{ED73D92F-96D9-904B-9BF7-D58BEA2D474F}"/>
              </a:ext>
            </a:extLst>
          </p:cNvPr>
          <p:cNvSpPr txBox="1"/>
          <p:nvPr/>
        </p:nvSpPr>
        <p:spPr>
          <a:xfrm>
            <a:off x="17748" y="1993404"/>
            <a:ext cx="9108504" cy="523220"/>
          </a:xfrm>
          <a:prstGeom prst="rect">
            <a:avLst/>
          </a:prstGeom>
          <a:noFill/>
        </p:spPr>
        <p:txBody>
          <a:bodyPr wrap="square" rtlCol="0">
            <a:spAutoFit/>
          </a:bodyPr>
          <a:lstStyle/>
          <a:p>
            <a:pPr algn="ctr"/>
            <a:r>
              <a:rPr lang="en-AU" sz="2800" dirty="0">
                <a:solidFill>
                  <a:srgbClr val="FFFF00"/>
                </a:solidFill>
                <a:latin typeface="Times New Roman" panose="02020603050405020304" pitchFamily="18" charset="0"/>
                <a:cs typeface="Times New Roman" panose="02020603050405020304" pitchFamily="18" charset="0"/>
              </a:rPr>
              <a:t>A woman pours a year’s wages worth of ointment over Jesus</a:t>
            </a:r>
          </a:p>
        </p:txBody>
      </p:sp>
      <p:sp>
        <p:nvSpPr>
          <p:cNvPr id="7" name="TextBox 6">
            <a:extLst>
              <a:ext uri="{FF2B5EF4-FFF2-40B4-BE49-F238E27FC236}">
                <a16:creationId xmlns:a16="http://schemas.microsoft.com/office/drawing/2014/main" id="{F3A64911-7881-DC42-BB28-89CC9C0B73BC}"/>
              </a:ext>
            </a:extLst>
          </p:cNvPr>
          <p:cNvSpPr txBox="1"/>
          <p:nvPr/>
        </p:nvSpPr>
        <p:spPr>
          <a:xfrm>
            <a:off x="-16329" y="2451592"/>
            <a:ext cx="9144000" cy="830997"/>
          </a:xfrm>
          <a:prstGeom prst="rect">
            <a:avLst/>
          </a:prstGeom>
          <a:noFill/>
          <a:ln>
            <a:noFill/>
          </a:ln>
        </p:spPr>
        <p:txBody>
          <a:bodyPr wrap="square" rtlCol="0">
            <a:spAutoFit/>
          </a:bodyPr>
          <a:lstStyle/>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The reaction – “A waste” “Should’ve been given to the poor”</a:t>
            </a:r>
          </a:p>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Jesus’ reaction – “</a:t>
            </a:r>
            <a:r>
              <a:rPr lang="en-AU" sz="2400" dirty="0">
                <a:solidFill>
                  <a:schemeClr val="bg1"/>
                </a:solidFill>
                <a:latin typeface="Comic Sans MS" panose="030F0902030302020204" pitchFamily="66" charset="0"/>
                <a:cs typeface="Times New Roman" panose="02020603050405020304" pitchFamily="18" charset="0"/>
              </a:rPr>
              <a:t>She has done a beautiful thing to Me</a:t>
            </a:r>
            <a:r>
              <a:rPr lang="en-AU" sz="2400" dirty="0">
                <a:solidFill>
                  <a:schemeClr val="bg1"/>
                </a:solidFill>
                <a:latin typeface="Times New Roman" panose="02020603050405020304" pitchFamily="18" charset="0"/>
                <a:cs typeface="Times New Roman" panose="02020603050405020304" pitchFamily="18" charset="0"/>
              </a:rPr>
              <a:t>”</a:t>
            </a:r>
          </a:p>
        </p:txBody>
      </p:sp>
      <p:sp>
        <p:nvSpPr>
          <p:cNvPr id="8" name="Text Box 4">
            <a:extLst>
              <a:ext uri="{FF2B5EF4-FFF2-40B4-BE49-F238E27FC236}">
                <a16:creationId xmlns:a16="http://schemas.microsoft.com/office/drawing/2014/main" id="{5BEB58BC-940B-B04D-90B3-6B46798B2B9F}"/>
              </a:ext>
            </a:extLst>
          </p:cNvPr>
          <p:cNvSpPr txBox="1">
            <a:spLocks noChangeArrowheads="1"/>
          </p:cNvSpPr>
          <p:nvPr/>
        </p:nvSpPr>
        <p:spPr bwMode="auto">
          <a:xfrm>
            <a:off x="-17748" y="3793604"/>
            <a:ext cx="9144000" cy="1831912"/>
          </a:xfrm>
          <a:prstGeom prst="rect">
            <a:avLst/>
          </a:prstGeom>
          <a:solidFill>
            <a:schemeClr val="bg1"/>
          </a:solidFill>
          <a:ln w="9525">
            <a:noFill/>
            <a:miter lim="800000"/>
            <a:headEnd/>
            <a:tailEnd/>
          </a:ln>
        </p:spPr>
        <p:txBody>
          <a:bodyPr wrap="square">
            <a:prstTxWarp prst="textNoShape">
              <a:avLst/>
            </a:prstTxWarp>
            <a:spAutoFit/>
          </a:bodyPr>
          <a:lstStyle/>
          <a:p>
            <a:pPr>
              <a:lnSpc>
                <a:spcPct val="115000"/>
              </a:lnSpc>
              <a:spcAft>
                <a:spcPts val="0"/>
              </a:spcAft>
            </a:pPr>
            <a:r>
              <a:rPr lang="en-AU" sz="2500" b="1" baseline="30000" dirty="0">
                <a:latin typeface="Comic Sans MS" panose="030F0902030302020204" pitchFamily="66" charset="0"/>
                <a:ea typeface="Arial" panose="020B0604020202020204" pitchFamily="34" charset="0"/>
              </a:rPr>
              <a:t>4 </a:t>
            </a:r>
            <a:r>
              <a:rPr lang="en-AU" sz="2500" dirty="0">
                <a:latin typeface="Comic Sans MS" panose="030F0902030302020204" pitchFamily="66" charset="0"/>
                <a:ea typeface="Arial" panose="020B0604020202020204" pitchFamily="34" charset="0"/>
              </a:rPr>
              <a:t>There were some who said to themselves indignantly, “Why was the ointment wasted like that?  </a:t>
            </a:r>
            <a:r>
              <a:rPr lang="en-AU" sz="2500" b="1" baseline="30000" dirty="0">
                <a:latin typeface="Comic Sans MS" panose="030F0902030302020204" pitchFamily="66" charset="0"/>
                <a:ea typeface="Arial" panose="020B0604020202020204" pitchFamily="34" charset="0"/>
              </a:rPr>
              <a:t>5 </a:t>
            </a:r>
            <a:r>
              <a:rPr lang="en-AU" sz="2500" dirty="0">
                <a:latin typeface="Comic Sans MS" panose="030F0902030302020204" pitchFamily="66" charset="0"/>
                <a:ea typeface="Arial" panose="020B0604020202020204" pitchFamily="34" charset="0"/>
              </a:rPr>
              <a:t>For this ointment could have been sold for more than three hundred denarii and given to the poor.”  And they scolded her.</a:t>
            </a:r>
            <a:r>
              <a:rPr lang="en-AU" sz="2500" dirty="0">
                <a:latin typeface="Comic Sans MS" panose="030F0902030302020204" pitchFamily="66" charset="0"/>
              </a:rPr>
              <a:t> </a:t>
            </a:r>
            <a:endParaRPr lang="en-GB" sz="2500" dirty="0">
              <a:effectLst/>
              <a:latin typeface="Comic Sans MS" panose="030F0902030302020204" pitchFamily="66" charset="0"/>
              <a:ea typeface="Times New Roman" charset="0"/>
              <a:cs typeface="Times New Roman" charset="0"/>
            </a:endParaRPr>
          </a:p>
        </p:txBody>
      </p:sp>
    </p:spTree>
    <p:extLst>
      <p:ext uri="{BB962C8B-B14F-4D97-AF65-F5344CB8AC3E}">
        <p14:creationId xmlns:p14="http://schemas.microsoft.com/office/powerpoint/2010/main" val="627278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animBg="1"/>
      <p:bldP spid="6" grpId="0"/>
      <p:bldP spid="7" grpId="0" uiExpand="1"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884718"/>
          </a:xfrm>
          <a:prstGeom prst="rect">
            <a:avLst/>
          </a:prstGeom>
          <a:solidFill>
            <a:schemeClr val="bg1"/>
          </a:solidFill>
          <a:ln w="9525">
            <a:noFill/>
            <a:miter lim="800000"/>
            <a:headEnd/>
            <a:tailEnd/>
          </a:ln>
        </p:spPr>
        <p:txBody>
          <a:bodyPr wrap="square">
            <a:prstTxWarp prst="textNoShape">
              <a:avLst/>
            </a:prstTxWarp>
            <a:spAutoFit/>
          </a:bodyPr>
          <a:lstStyle/>
          <a:p>
            <a:pPr indent="152400">
              <a:lnSpc>
                <a:spcPct val="115000"/>
              </a:lnSpc>
              <a:spcAft>
                <a:spcPts val="0"/>
              </a:spcAft>
            </a:pPr>
            <a:r>
              <a:rPr lang="en-AU" sz="2700" b="1" baseline="30000" dirty="0">
                <a:latin typeface="Comic Sans MS" panose="030F0902030302020204" pitchFamily="66" charset="0"/>
                <a:ea typeface="Arial" panose="020B0604020202020204" pitchFamily="34" charset="0"/>
                <a:cs typeface="Times New Roman" panose="02020603050405020304" pitchFamily="18" charset="0"/>
              </a:rPr>
              <a:t>6 </a:t>
            </a:r>
            <a:r>
              <a:rPr lang="en-AU" sz="2700" dirty="0">
                <a:latin typeface="Comic Sans MS" panose="030F0902030302020204" pitchFamily="66" charset="0"/>
                <a:ea typeface="Arial" panose="020B0604020202020204" pitchFamily="34" charset="0"/>
                <a:cs typeface="Times New Roman" panose="02020603050405020304" pitchFamily="18" charset="0"/>
              </a:rPr>
              <a:t>But Jesus said, </a:t>
            </a:r>
            <a:r>
              <a:rPr lang="en-AU" sz="27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“Leave her alone.  Why do you trouble her?  She has done a beautiful thing to me.  </a:t>
            </a:r>
            <a:r>
              <a:rPr lang="en-AU" sz="2700" b="1" baseline="300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7 </a:t>
            </a:r>
            <a:r>
              <a:rPr lang="en-AU" sz="27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For you always have the poor with you, and </a:t>
            </a:r>
            <a:r>
              <a:rPr lang="en-AU" sz="2700" u="sng"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whenever you want</a:t>
            </a:r>
            <a:r>
              <a:rPr lang="en-AU" sz="27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 </a:t>
            </a:r>
            <a:r>
              <a:rPr lang="en-AU" sz="2700" u="sng"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you</a:t>
            </a:r>
            <a:r>
              <a:rPr lang="en-AU" sz="27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 can do good for them.  But you will not always have me.  </a:t>
            </a:r>
            <a:r>
              <a:rPr lang="en-AU" sz="2700" b="1" baseline="300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8 </a:t>
            </a:r>
            <a:r>
              <a:rPr lang="en-AU" sz="27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She has done what she could;  she has anointed my body beforehand for burial.  </a:t>
            </a:r>
            <a:r>
              <a:rPr lang="en-AU" sz="2700" b="1" baseline="300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9 </a:t>
            </a:r>
            <a:r>
              <a:rPr lang="en-AU" sz="27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And truly, I say to you, wherever the gospel is proclaimed in the whole world, what she has done will be told in memory of her.” </a:t>
            </a:r>
          </a:p>
        </p:txBody>
      </p:sp>
    </p:spTree>
    <p:extLst>
      <p:ext uri="{BB962C8B-B14F-4D97-AF65-F5344CB8AC3E}">
        <p14:creationId xmlns:p14="http://schemas.microsoft.com/office/powerpoint/2010/main" val="4160200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C9C45385-1CF8-EE42-82F9-F2A3A601B9A5}"/>
              </a:ext>
            </a:extLst>
          </p:cNvPr>
          <p:cNvSpPr txBox="1"/>
          <p:nvPr/>
        </p:nvSpPr>
        <p:spPr>
          <a:xfrm>
            <a:off x="106240" y="0"/>
            <a:ext cx="8983843" cy="1200329"/>
          </a:xfrm>
          <a:prstGeom prst="rect">
            <a:avLst/>
          </a:prstGeom>
          <a:noFill/>
          <a:ln w="15875">
            <a:solidFill>
              <a:schemeClr val="bg1"/>
            </a:solidFill>
          </a:ln>
        </p:spPr>
        <p:txBody>
          <a:bodyPr wrap="square" rtlCol="0">
            <a:spAutoFit/>
          </a:bodyPr>
          <a:lstStyle/>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The Passover (and crucifixion) is getting close</a:t>
            </a:r>
          </a:p>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The Religious leaders have judged Jesus and decided to kill Him</a:t>
            </a:r>
          </a:p>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Jesus has judged the Temple.  It will be destroyed</a:t>
            </a:r>
          </a:p>
        </p:txBody>
      </p:sp>
      <p:sp>
        <p:nvSpPr>
          <p:cNvPr id="5" name="TextBox 4">
            <a:extLst>
              <a:ext uri="{FF2B5EF4-FFF2-40B4-BE49-F238E27FC236}">
                <a16:creationId xmlns:a16="http://schemas.microsoft.com/office/drawing/2014/main" id="{AD0AE908-76AE-964A-867A-3839110779E5}"/>
              </a:ext>
            </a:extLst>
          </p:cNvPr>
          <p:cNvSpPr txBox="1"/>
          <p:nvPr/>
        </p:nvSpPr>
        <p:spPr>
          <a:xfrm>
            <a:off x="0" y="1235114"/>
            <a:ext cx="9144000" cy="830997"/>
          </a:xfrm>
          <a:prstGeom prst="rect">
            <a:avLst/>
          </a:prstGeom>
          <a:noFill/>
          <a:ln>
            <a:noFill/>
          </a:ln>
        </p:spPr>
        <p:txBody>
          <a:bodyPr wrap="square" rtlCol="0">
            <a:spAutoFit/>
          </a:bodyPr>
          <a:lstStyle/>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The Kingdom of God is not bound to a building</a:t>
            </a:r>
          </a:p>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Jesus goes to those who weren’t allowed to enter the Temple (a Leper)</a:t>
            </a:r>
          </a:p>
        </p:txBody>
      </p:sp>
      <p:sp>
        <p:nvSpPr>
          <p:cNvPr id="6" name="TextBox 5">
            <a:extLst>
              <a:ext uri="{FF2B5EF4-FFF2-40B4-BE49-F238E27FC236}">
                <a16:creationId xmlns:a16="http://schemas.microsoft.com/office/drawing/2014/main" id="{ED73D92F-96D9-904B-9BF7-D58BEA2D474F}"/>
              </a:ext>
            </a:extLst>
          </p:cNvPr>
          <p:cNvSpPr txBox="1"/>
          <p:nvPr/>
        </p:nvSpPr>
        <p:spPr>
          <a:xfrm>
            <a:off x="17748" y="1993404"/>
            <a:ext cx="9108504" cy="523220"/>
          </a:xfrm>
          <a:prstGeom prst="rect">
            <a:avLst/>
          </a:prstGeom>
          <a:noFill/>
        </p:spPr>
        <p:txBody>
          <a:bodyPr wrap="square" rtlCol="0">
            <a:spAutoFit/>
          </a:bodyPr>
          <a:lstStyle/>
          <a:p>
            <a:pPr algn="ctr"/>
            <a:r>
              <a:rPr lang="en-AU" sz="2800" dirty="0">
                <a:solidFill>
                  <a:srgbClr val="FFFF00"/>
                </a:solidFill>
                <a:latin typeface="Times New Roman" panose="02020603050405020304" pitchFamily="18" charset="0"/>
                <a:cs typeface="Times New Roman" panose="02020603050405020304" pitchFamily="18" charset="0"/>
              </a:rPr>
              <a:t>A woman pours a year’s wages worth of ointment over Jesus</a:t>
            </a:r>
          </a:p>
        </p:txBody>
      </p:sp>
      <p:sp>
        <p:nvSpPr>
          <p:cNvPr id="7" name="TextBox 6">
            <a:extLst>
              <a:ext uri="{FF2B5EF4-FFF2-40B4-BE49-F238E27FC236}">
                <a16:creationId xmlns:a16="http://schemas.microsoft.com/office/drawing/2014/main" id="{F3A64911-7881-DC42-BB28-89CC9C0B73BC}"/>
              </a:ext>
            </a:extLst>
          </p:cNvPr>
          <p:cNvSpPr txBox="1"/>
          <p:nvPr/>
        </p:nvSpPr>
        <p:spPr>
          <a:xfrm>
            <a:off x="-16329" y="2451592"/>
            <a:ext cx="9144000" cy="830997"/>
          </a:xfrm>
          <a:prstGeom prst="rect">
            <a:avLst/>
          </a:prstGeom>
          <a:noFill/>
          <a:ln>
            <a:noFill/>
          </a:ln>
        </p:spPr>
        <p:txBody>
          <a:bodyPr wrap="square" rtlCol="0">
            <a:spAutoFit/>
          </a:bodyPr>
          <a:lstStyle/>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The reaction – “A waste” “Should’ve been given to the poor”</a:t>
            </a:r>
          </a:p>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Jesus’ reaction – “</a:t>
            </a:r>
            <a:r>
              <a:rPr lang="en-AU" sz="2400" dirty="0">
                <a:solidFill>
                  <a:schemeClr val="bg1"/>
                </a:solidFill>
                <a:latin typeface="Comic Sans MS" panose="030F0902030302020204" pitchFamily="66" charset="0"/>
                <a:cs typeface="Times New Roman" panose="02020603050405020304" pitchFamily="18" charset="0"/>
              </a:rPr>
              <a:t>She has done a beautiful thing to Me</a:t>
            </a:r>
            <a:r>
              <a:rPr lang="en-AU" sz="2400" dirty="0">
                <a:solidFill>
                  <a:schemeClr val="bg1"/>
                </a:solidFill>
                <a:latin typeface="Times New Roman" panose="02020603050405020304" pitchFamily="18" charset="0"/>
                <a:cs typeface="Times New Roman" panose="02020603050405020304" pitchFamily="18" charset="0"/>
              </a:rPr>
              <a:t>”</a:t>
            </a:r>
          </a:p>
        </p:txBody>
      </p:sp>
      <p:sp>
        <p:nvSpPr>
          <p:cNvPr id="9" name="TextBox 8">
            <a:extLst>
              <a:ext uri="{FF2B5EF4-FFF2-40B4-BE49-F238E27FC236}">
                <a16:creationId xmlns:a16="http://schemas.microsoft.com/office/drawing/2014/main" id="{83B41D7E-9B1C-2A47-8650-0D85F2A4BD50}"/>
              </a:ext>
            </a:extLst>
          </p:cNvPr>
          <p:cNvSpPr txBox="1"/>
          <p:nvPr/>
        </p:nvSpPr>
        <p:spPr>
          <a:xfrm>
            <a:off x="-8165" y="3292513"/>
            <a:ext cx="9144000" cy="1200329"/>
          </a:xfrm>
          <a:prstGeom prst="rect">
            <a:avLst/>
          </a:prstGeom>
          <a:noFill/>
          <a:ln>
            <a:noFill/>
          </a:ln>
        </p:spPr>
        <p:txBody>
          <a:bodyPr wrap="square" rtlCol="0">
            <a:spAutoFit/>
          </a:bodyPr>
          <a:lstStyle/>
          <a:p>
            <a:pPr marL="342900" indent="-342900">
              <a:buFont typeface="Arial" panose="020B0604020202020204" pitchFamily="34" charset="0"/>
              <a:buChar char="•"/>
            </a:pPr>
            <a:r>
              <a:rPr lang="en-AU" sz="2400" dirty="0">
                <a:solidFill>
                  <a:srgbClr val="FFFF00"/>
                </a:solidFill>
                <a:latin typeface="Times New Roman" panose="02020603050405020304" pitchFamily="18" charset="0"/>
                <a:cs typeface="Times New Roman" panose="02020603050405020304" pitchFamily="18" charset="0"/>
              </a:rPr>
              <a:t>This was her personal act of worship and devotion to Jesus</a:t>
            </a:r>
          </a:p>
          <a:p>
            <a:pPr marL="342900" indent="-342900">
              <a:buFont typeface="Arial" panose="020B0604020202020204" pitchFamily="34" charset="0"/>
              <a:buChar char="•"/>
            </a:pPr>
            <a:r>
              <a:rPr lang="en-AU" sz="2400" dirty="0">
                <a:solidFill>
                  <a:srgbClr val="FFFF00"/>
                </a:solidFill>
                <a:latin typeface="Times New Roman" panose="02020603050405020304" pitchFamily="18" charset="0"/>
                <a:cs typeface="Times New Roman" panose="02020603050405020304" pitchFamily="18" charset="0"/>
              </a:rPr>
              <a:t>Jesus turned it back on the her detractors – “You give to the poor”</a:t>
            </a:r>
          </a:p>
          <a:p>
            <a:pPr marL="342900" indent="-342900">
              <a:buFont typeface="Arial" panose="020B0604020202020204" pitchFamily="34" charset="0"/>
              <a:buChar char="•"/>
            </a:pPr>
            <a:r>
              <a:rPr lang="en-AU" sz="2400" dirty="0">
                <a:solidFill>
                  <a:srgbClr val="FFFF00"/>
                </a:solidFill>
                <a:latin typeface="Times New Roman" panose="02020603050405020304" pitchFamily="18" charset="0"/>
                <a:cs typeface="Times New Roman" panose="02020603050405020304" pitchFamily="18" charset="0"/>
              </a:rPr>
              <a:t>We can do both (Generous to Jesus  &amp;  Generous to the poor)</a:t>
            </a:r>
          </a:p>
        </p:txBody>
      </p:sp>
      <p:sp>
        <p:nvSpPr>
          <p:cNvPr id="10" name="TextBox 9">
            <a:extLst>
              <a:ext uri="{FF2B5EF4-FFF2-40B4-BE49-F238E27FC236}">
                <a16:creationId xmlns:a16="http://schemas.microsoft.com/office/drawing/2014/main" id="{E52B8032-8BAE-C845-B2C7-E41D3E22CD1F}"/>
              </a:ext>
            </a:extLst>
          </p:cNvPr>
          <p:cNvSpPr txBox="1"/>
          <p:nvPr/>
        </p:nvSpPr>
        <p:spPr>
          <a:xfrm>
            <a:off x="-2369" y="4503757"/>
            <a:ext cx="9144000" cy="1200329"/>
          </a:xfrm>
          <a:prstGeom prst="rect">
            <a:avLst/>
          </a:prstGeom>
          <a:noFill/>
          <a:ln>
            <a:noFill/>
          </a:ln>
        </p:spPr>
        <p:txBody>
          <a:bodyPr wrap="square" rtlCol="0">
            <a:spAutoFit/>
          </a:bodyPr>
          <a:lstStyle/>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Jesus wants us to remember her lavish act of devotion</a:t>
            </a:r>
          </a:p>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Lavish acts of devotion to Jesus are not a waste.  Don’t despise them.</a:t>
            </a:r>
          </a:p>
          <a:p>
            <a:pPr marL="342900" indent="-342900">
              <a:buFont typeface="Arial" panose="020B0604020202020204" pitchFamily="34" charset="0"/>
              <a:buChar char="•"/>
            </a:pPr>
            <a:r>
              <a:rPr lang="en-AU" sz="2400" b="1" dirty="0">
                <a:solidFill>
                  <a:schemeClr val="bg1"/>
                </a:solidFill>
                <a:latin typeface="Times New Roman" panose="02020603050405020304" pitchFamily="18" charset="0"/>
                <a:cs typeface="Times New Roman" panose="02020603050405020304" pitchFamily="18" charset="0"/>
              </a:rPr>
              <a:t>Give to Jesus  AND  Give to the poor.</a:t>
            </a:r>
          </a:p>
        </p:txBody>
      </p:sp>
    </p:spTree>
    <p:extLst>
      <p:ext uri="{BB962C8B-B14F-4D97-AF65-F5344CB8AC3E}">
        <p14:creationId xmlns:p14="http://schemas.microsoft.com/office/powerpoint/2010/main" val="3934957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autoUpdateAnimBg="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90992</TotalTime>
  <Words>277</Words>
  <Application>Microsoft Macintosh PowerPoint</Application>
  <PresentationFormat>On-screen Show (16:10)</PresentationFormat>
  <Paragraphs>36</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1535</cp:revision>
  <cp:lastPrinted>2019-08-30T23:05:20Z</cp:lastPrinted>
  <dcterms:created xsi:type="dcterms:W3CDTF">2016-11-04T06:28:01Z</dcterms:created>
  <dcterms:modified xsi:type="dcterms:W3CDTF">2019-08-30T23:09:53Z</dcterms:modified>
</cp:coreProperties>
</file>